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 roundtripDataSignature="AMtx7miQCgHmr6zxkyy7EgxzltodXZXL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customschemas.google.com/relationships/presentationmetadata" Target="meta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 name="Shape 23"/>
        <p:cNvGrpSpPr/>
        <p:nvPr/>
      </p:nvGrpSpPr>
      <p:grpSpPr>
        <a:xfrm>
          <a:off x="0" y="0"/>
          <a:ext cx="0" cy="0"/>
          <a:chOff x="0" y="0"/>
          <a:chExt cx="0" cy="0"/>
        </a:xfrm>
      </p:grpSpPr>
      <p:sp>
        <p:nvSpPr>
          <p:cNvPr id="24" name="Google Shape;24;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6" name="Google Shape;26;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 name="Google Shape;2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 name="Shape 30"/>
        <p:cNvGrpSpPr/>
        <p:nvPr/>
      </p:nvGrpSpPr>
      <p:grpSpPr>
        <a:xfrm>
          <a:off x="0" y="0"/>
          <a:ext cx="0" cy="0"/>
          <a:chOff x="0" y="0"/>
          <a:chExt cx="0" cy="0"/>
        </a:xfrm>
      </p:grpSpPr>
      <p:sp>
        <p:nvSpPr>
          <p:cNvPr id="31" name="Google Shape;31;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3" name="Google Shape;33;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4" name="Google Shape;3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5.jp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14.jpg"/><Relationship Id="rId6"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s-MX"/>
              <a:t>Catholic Mexican Wedding</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idx="1" type="body"/>
          </p:nvPr>
        </p:nvSpPr>
        <p:spPr>
          <a:xfrm>
            <a:off x="838200" y="2101507"/>
            <a:ext cx="10515600" cy="32258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s-MX" sz="2400"/>
              <a:t>Catholicism is the dominant religion in Mexico. Around 83% of the population is catholic.</a:t>
            </a:r>
            <a:endParaRPr/>
          </a:p>
          <a:p>
            <a:pPr indent="-228600" lvl="0" marL="228600" rtl="0" algn="l">
              <a:lnSpc>
                <a:spcPct val="90000"/>
              </a:lnSpc>
              <a:spcBef>
                <a:spcPts val="1000"/>
              </a:spcBef>
              <a:spcAft>
                <a:spcPts val="0"/>
              </a:spcAft>
              <a:buClr>
                <a:schemeClr val="dk1"/>
              </a:buClr>
              <a:buSzPts val="2400"/>
              <a:buChar char="•"/>
            </a:pPr>
            <a:r>
              <a:rPr lang="es-MX" sz="2400"/>
              <a:t>Most of the catholic people will likely perform a catholic wedding.</a:t>
            </a:r>
            <a:endParaRPr/>
          </a:p>
          <a:p>
            <a:pPr indent="-228600" lvl="0" marL="228600" rtl="0" algn="l">
              <a:lnSpc>
                <a:spcPct val="90000"/>
              </a:lnSpc>
              <a:spcBef>
                <a:spcPts val="1000"/>
              </a:spcBef>
              <a:spcAft>
                <a:spcPts val="0"/>
              </a:spcAft>
              <a:buClr>
                <a:schemeClr val="dk1"/>
              </a:buClr>
              <a:buSzPts val="2400"/>
              <a:buChar char="•"/>
            </a:pPr>
            <a:r>
              <a:rPr lang="es-MX" sz="2400"/>
              <a:t>However, there are other rituals in Mexico to symbolize the unión of a couple</a:t>
            </a:r>
            <a:endParaRPr/>
          </a:p>
          <a:p>
            <a:pPr indent="-228600" lvl="1" marL="685800" rtl="0" algn="l">
              <a:lnSpc>
                <a:spcPct val="90000"/>
              </a:lnSpc>
              <a:spcBef>
                <a:spcPts val="500"/>
              </a:spcBef>
              <a:spcAft>
                <a:spcPts val="0"/>
              </a:spcAft>
              <a:buClr>
                <a:schemeClr val="dk1"/>
              </a:buClr>
              <a:buSzPts val="2000"/>
              <a:buChar char="•"/>
            </a:pPr>
            <a:r>
              <a:rPr lang="es-MX" sz="2000"/>
              <a:t>Mayan Weddings. The weddings generally take place on a beach or archeological sites in destinations located in the Mayan region of Mexico, such as Cancun.</a:t>
            </a:r>
            <a:endParaRPr/>
          </a:p>
          <a:p>
            <a:pPr indent="-228600" lvl="1" marL="685800" rtl="0" algn="l">
              <a:lnSpc>
                <a:spcPct val="90000"/>
              </a:lnSpc>
              <a:spcBef>
                <a:spcPts val="500"/>
              </a:spcBef>
              <a:spcAft>
                <a:spcPts val="0"/>
              </a:spcAft>
              <a:buClr>
                <a:schemeClr val="dk1"/>
              </a:buClr>
              <a:buSzPts val="2000"/>
              <a:buChar char="•"/>
            </a:pPr>
            <a:r>
              <a:rPr lang="es-MX" sz="2000"/>
              <a:t>Aztec Weddings. Before the Spanish conquered Mexico (1521). The Aztecs (Mesoamerican culture) had their own rituals which are followed by some ethnic groups in Mexico nowadays.</a:t>
            </a:r>
            <a:endParaRPr/>
          </a:p>
        </p:txBody>
      </p:sp>
      <p:sp>
        <p:nvSpPr>
          <p:cNvPr id="91" name="Google Shape;91;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The most common option for marriage in Mexico is performing a catholic ceremony.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6356150" y="0"/>
            <a:ext cx="5330832" cy="103377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s-MX"/>
              <a:t>Catholic ceremony</a:t>
            </a:r>
            <a:endParaRPr/>
          </a:p>
        </p:txBody>
      </p:sp>
      <p:sp>
        <p:nvSpPr>
          <p:cNvPr id="97" name="Google Shape;97;p3"/>
          <p:cNvSpPr txBox="1"/>
          <p:nvPr>
            <p:ph idx="1" type="body"/>
          </p:nvPr>
        </p:nvSpPr>
        <p:spPr>
          <a:xfrm>
            <a:off x="6356150" y="1096873"/>
            <a:ext cx="5070682" cy="2869635"/>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1600"/>
              <a:buNone/>
            </a:pPr>
            <a:r>
              <a:rPr lang="es-MX"/>
              <a:t>The ceremony is 1 hour long.</a:t>
            </a:r>
            <a:endParaRPr/>
          </a:p>
          <a:p>
            <a:pPr indent="0" lvl="0" marL="0" rtl="0" algn="just">
              <a:lnSpc>
                <a:spcPct val="90000"/>
              </a:lnSpc>
              <a:spcBef>
                <a:spcPts val="1000"/>
              </a:spcBef>
              <a:spcAft>
                <a:spcPts val="0"/>
              </a:spcAft>
              <a:buClr>
                <a:schemeClr val="dk1"/>
              </a:buClr>
              <a:buSzPts val="1600"/>
              <a:buNone/>
            </a:pPr>
            <a:r>
              <a:rPr lang="es-MX"/>
              <a:t>There are religious pre-requisites for the couple to perform a catholic ceremony. These are religious pre-requisites, such as Baptism and First Communion.</a:t>
            </a:r>
            <a:endParaRPr/>
          </a:p>
          <a:p>
            <a:pPr indent="0" lvl="0" marL="0" rtl="0" algn="just">
              <a:lnSpc>
                <a:spcPct val="90000"/>
              </a:lnSpc>
              <a:spcBef>
                <a:spcPts val="1000"/>
              </a:spcBef>
              <a:spcAft>
                <a:spcPts val="0"/>
              </a:spcAft>
              <a:buClr>
                <a:schemeClr val="dk1"/>
              </a:buClr>
              <a:buSzPts val="1600"/>
              <a:buNone/>
            </a:pPr>
            <a:r>
              <a:rPr lang="es-MX"/>
              <a:t>There is a committee of 8 – 10 Godparents.</a:t>
            </a:r>
            <a:endParaRPr/>
          </a:p>
          <a:p>
            <a:pPr indent="0" lvl="0" marL="0" rtl="0" algn="just">
              <a:lnSpc>
                <a:spcPct val="90000"/>
              </a:lnSpc>
              <a:spcBef>
                <a:spcPts val="1000"/>
              </a:spcBef>
              <a:spcAft>
                <a:spcPts val="0"/>
              </a:spcAft>
              <a:buClr>
                <a:schemeClr val="dk1"/>
              </a:buClr>
              <a:buSzPts val="1600"/>
              <a:buNone/>
            </a:pPr>
            <a:r>
              <a:rPr lang="es-MX"/>
              <a:t>The role of the godparents are different to the bridesmaids or groomsmen, although they can be the same person.</a:t>
            </a:r>
            <a:endParaRPr/>
          </a:p>
          <a:p>
            <a:pPr indent="0" lvl="0" marL="0" rtl="0" algn="just">
              <a:lnSpc>
                <a:spcPct val="90000"/>
              </a:lnSpc>
              <a:spcBef>
                <a:spcPts val="1000"/>
              </a:spcBef>
              <a:spcAft>
                <a:spcPts val="0"/>
              </a:spcAft>
              <a:buClr>
                <a:schemeClr val="dk1"/>
              </a:buClr>
              <a:buSzPts val="1600"/>
              <a:buNone/>
            </a:pPr>
            <a:r>
              <a:rPr lang="es-MX"/>
              <a:t>You will get your catholic marriage certificate. These certificate is not really used for any purpose internationally. </a:t>
            </a:r>
            <a:endParaRPr/>
          </a:p>
          <a:p>
            <a:pPr indent="0" lvl="0" marL="0" rtl="0" algn="just">
              <a:lnSpc>
                <a:spcPct val="90000"/>
              </a:lnSpc>
              <a:spcBef>
                <a:spcPts val="1000"/>
              </a:spcBef>
              <a:spcAft>
                <a:spcPts val="0"/>
              </a:spcAft>
              <a:buClr>
                <a:schemeClr val="dk1"/>
              </a:buClr>
              <a:buSzPts val="1600"/>
              <a:buNone/>
            </a:pPr>
            <a:r>
              <a:t/>
            </a:r>
            <a:endParaRPr/>
          </a:p>
          <a:p>
            <a:pPr indent="0" lvl="0" marL="0" rtl="0" algn="just">
              <a:lnSpc>
                <a:spcPct val="90000"/>
              </a:lnSpc>
              <a:spcBef>
                <a:spcPts val="1000"/>
              </a:spcBef>
              <a:spcAft>
                <a:spcPts val="0"/>
              </a:spcAft>
              <a:buClr>
                <a:schemeClr val="dk1"/>
              </a:buClr>
              <a:buSzPts val="1600"/>
              <a:buNone/>
            </a:pPr>
            <a:r>
              <a:t/>
            </a:r>
            <a:endParaRPr/>
          </a:p>
          <a:p>
            <a:pPr indent="0" lvl="0" marL="0" rtl="0" algn="just">
              <a:lnSpc>
                <a:spcPct val="90000"/>
              </a:lnSpc>
              <a:spcBef>
                <a:spcPts val="1000"/>
              </a:spcBef>
              <a:spcAft>
                <a:spcPts val="0"/>
              </a:spcAft>
              <a:buClr>
                <a:schemeClr val="dk1"/>
              </a:buClr>
              <a:buSzPts val="1600"/>
              <a:buNone/>
            </a:pPr>
            <a:r>
              <a:t/>
            </a:r>
            <a:endParaRPr/>
          </a:p>
        </p:txBody>
      </p:sp>
      <p:sp>
        <p:nvSpPr>
          <p:cNvPr id="98" name="Google Shape;98;p3"/>
          <p:cNvSpPr txBox="1"/>
          <p:nvPr/>
        </p:nvSpPr>
        <p:spPr>
          <a:xfrm>
            <a:off x="701468" y="-1"/>
            <a:ext cx="5330832" cy="1033772"/>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s-MX" sz="3200" u="none" cap="none" strike="noStrike">
                <a:solidFill>
                  <a:schemeClr val="dk1"/>
                </a:solidFill>
                <a:latin typeface="Calibri"/>
                <a:ea typeface="Calibri"/>
                <a:cs typeface="Calibri"/>
                <a:sym typeface="Calibri"/>
              </a:rPr>
              <a:t>Legal marriage</a:t>
            </a:r>
            <a:endParaRPr/>
          </a:p>
        </p:txBody>
      </p:sp>
      <p:sp>
        <p:nvSpPr>
          <p:cNvPr id="99" name="Google Shape;99;p3"/>
          <p:cNvSpPr txBox="1"/>
          <p:nvPr/>
        </p:nvSpPr>
        <p:spPr>
          <a:xfrm>
            <a:off x="701468" y="1033771"/>
            <a:ext cx="5330832" cy="286963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The legal union of the couple takes places at the municipality.</a:t>
            </a:r>
            <a:endParaRPr/>
          </a:p>
          <a:p>
            <a:pPr indent="0" lvl="0" marL="0" marR="0" rtl="0" algn="l">
              <a:lnSpc>
                <a:spcPct val="90000"/>
              </a:lnSpc>
              <a:spcBef>
                <a:spcPts val="100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It takes 30 min – 1 hr.</a:t>
            </a:r>
            <a:endParaRPr/>
          </a:p>
          <a:p>
            <a:pPr indent="0" lvl="0" marL="0" marR="0" rtl="0" algn="just">
              <a:lnSpc>
                <a:spcPct val="90000"/>
              </a:lnSpc>
              <a:spcBef>
                <a:spcPts val="100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The union requires 4 witnesses.</a:t>
            </a:r>
            <a:endParaRPr/>
          </a:p>
          <a:p>
            <a:pPr indent="0" lvl="0" marL="0" marR="0" rtl="0" algn="l">
              <a:lnSpc>
                <a:spcPct val="90000"/>
              </a:lnSpc>
              <a:spcBef>
                <a:spcPts val="100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To get married, legally, you do not need to be married by the religion (catholic ceremony) and vice versa. </a:t>
            </a:r>
            <a:endParaRPr/>
          </a:p>
          <a:p>
            <a:pPr indent="0" lvl="0" marL="0" marR="0" rtl="0" algn="l">
              <a:lnSpc>
                <a:spcPct val="90000"/>
              </a:lnSpc>
              <a:spcBef>
                <a:spcPts val="100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Generally, in the legal wedding there is no exchange of rings.</a:t>
            </a:r>
            <a:endParaRPr/>
          </a:p>
          <a:p>
            <a:pPr indent="0" lvl="0" marL="0" marR="0" rtl="0" algn="l">
              <a:lnSpc>
                <a:spcPct val="90000"/>
              </a:lnSpc>
              <a:spcBef>
                <a:spcPts val="100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You will get your marriage certificate!</a:t>
            </a:r>
            <a:endParaRPr/>
          </a:p>
          <a:p>
            <a:pPr indent="0" lvl="0" marL="0" marR="0" rtl="0" algn="l">
              <a:lnSpc>
                <a:spcPct val="90000"/>
              </a:lnSpc>
              <a:spcBef>
                <a:spcPts val="100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Some couples choose to be married by religion (catholic ceremony) but not legally.</a:t>
            </a:r>
            <a:endParaRPr/>
          </a:p>
          <a:p>
            <a:pPr indent="0" lvl="0" marL="0"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A group of people posing for a photo&#10;&#10;Description automatically generated" id="100" name="Google Shape;100;p3"/>
          <p:cNvPicPr preferRelativeResize="0"/>
          <p:nvPr/>
        </p:nvPicPr>
        <p:blipFill rotWithShape="1">
          <a:blip r:embed="rId3">
            <a:alphaModFix/>
          </a:blip>
          <a:srcRect b="18769" l="4462" r="18132" t="0"/>
          <a:stretch/>
        </p:blipFill>
        <p:spPr>
          <a:xfrm>
            <a:off x="701468" y="3966507"/>
            <a:ext cx="4001413" cy="2799470"/>
          </a:xfrm>
          <a:prstGeom prst="rect">
            <a:avLst/>
          </a:prstGeom>
          <a:noFill/>
          <a:ln>
            <a:noFill/>
          </a:ln>
        </p:spPr>
      </p:pic>
      <p:sp>
        <p:nvSpPr>
          <p:cNvPr id="101" name="Google Shape;101;p3"/>
          <p:cNvSpPr txBox="1"/>
          <p:nvPr/>
        </p:nvSpPr>
        <p:spPr>
          <a:xfrm>
            <a:off x="3101768" y="6419850"/>
            <a:ext cx="1601113" cy="346128"/>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l">
              <a:lnSpc>
                <a:spcPct val="90000"/>
              </a:lnSpc>
              <a:spcBef>
                <a:spcPts val="0"/>
              </a:spcBef>
              <a:spcAft>
                <a:spcPts val="0"/>
              </a:spcAft>
              <a:buClr>
                <a:schemeClr val="dk1"/>
              </a:buClr>
              <a:buSzPct val="100000"/>
              <a:buFont typeface="Calibri"/>
              <a:buNone/>
            </a:pPr>
            <a:r>
              <a:rPr b="1" i="0" lang="es-MX" sz="2800" u="none" cap="none" strike="noStrike">
                <a:solidFill>
                  <a:schemeClr val="dk1"/>
                </a:solidFill>
                <a:latin typeface="Calibri"/>
                <a:ea typeface="Calibri"/>
                <a:cs typeface="Calibri"/>
                <a:sym typeface="Calibri"/>
              </a:rPr>
              <a:t>Jul 2015</a:t>
            </a:r>
            <a:endParaRPr/>
          </a:p>
        </p:txBody>
      </p:sp>
      <p:pic>
        <p:nvPicPr>
          <p:cNvPr id="102" name="Google Shape;102;p3"/>
          <p:cNvPicPr preferRelativeResize="0"/>
          <p:nvPr/>
        </p:nvPicPr>
        <p:blipFill rotWithShape="1">
          <a:blip r:embed="rId4">
            <a:alphaModFix/>
          </a:blip>
          <a:srcRect b="0" l="10646" r="22633" t="0"/>
          <a:stretch/>
        </p:blipFill>
        <p:spPr>
          <a:xfrm rot="-5400000">
            <a:off x="6451269" y="3904121"/>
            <a:ext cx="1794620" cy="1793189"/>
          </a:xfrm>
          <a:prstGeom prst="rect">
            <a:avLst/>
          </a:prstGeom>
          <a:noFill/>
          <a:ln>
            <a:noFill/>
          </a:ln>
        </p:spPr>
      </p:pic>
      <p:pic>
        <p:nvPicPr>
          <p:cNvPr id="103" name="Google Shape;103;p3"/>
          <p:cNvPicPr preferRelativeResize="0"/>
          <p:nvPr/>
        </p:nvPicPr>
        <p:blipFill rotWithShape="1">
          <a:blip r:embed="rId5">
            <a:alphaModFix/>
          </a:blip>
          <a:srcRect b="0" l="0" r="0" t="0"/>
          <a:stretch/>
        </p:blipFill>
        <p:spPr>
          <a:xfrm>
            <a:off x="6451984" y="5648360"/>
            <a:ext cx="1793190" cy="1195460"/>
          </a:xfrm>
          <a:prstGeom prst="rect">
            <a:avLst/>
          </a:prstGeom>
          <a:noFill/>
          <a:ln>
            <a:noFill/>
          </a:ln>
        </p:spPr>
      </p:pic>
      <p:pic>
        <p:nvPicPr>
          <p:cNvPr id="104" name="Google Shape;104;p3"/>
          <p:cNvPicPr preferRelativeResize="0"/>
          <p:nvPr/>
        </p:nvPicPr>
        <p:blipFill rotWithShape="1">
          <a:blip r:embed="rId6">
            <a:alphaModFix/>
          </a:blip>
          <a:srcRect b="0" l="0" r="15789" t="0"/>
          <a:stretch/>
        </p:blipFill>
        <p:spPr>
          <a:xfrm>
            <a:off x="8245174" y="3903406"/>
            <a:ext cx="2204146" cy="1744954"/>
          </a:xfrm>
          <a:prstGeom prst="rect">
            <a:avLst/>
          </a:prstGeom>
          <a:noFill/>
          <a:ln>
            <a:noFill/>
          </a:ln>
        </p:spPr>
      </p:pic>
      <p:sp>
        <p:nvSpPr>
          <p:cNvPr id="105" name="Google Shape;105;p3"/>
          <p:cNvSpPr txBox="1"/>
          <p:nvPr/>
        </p:nvSpPr>
        <p:spPr>
          <a:xfrm>
            <a:off x="9140662" y="6497692"/>
            <a:ext cx="1601113" cy="346128"/>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l">
              <a:lnSpc>
                <a:spcPct val="90000"/>
              </a:lnSpc>
              <a:spcBef>
                <a:spcPts val="0"/>
              </a:spcBef>
              <a:spcAft>
                <a:spcPts val="0"/>
              </a:spcAft>
              <a:buClr>
                <a:schemeClr val="dk1"/>
              </a:buClr>
              <a:buSzPct val="100000"/>
              <a:buFont typeface="Calibri"/>
              <a:buNone/>
            </a:pPr>
            <a:r>
              <a:rPr b="1" i="0" lang="es-MX" sz="2800" u="none" cap="none" strike="noStrike">
                <a:solidFill>
                  <a:schemeClr val="dk1"/>
                </a:solidFill>
                <a:latin typeface="Calibri"/>
                <a:ea typeface="Calibri"/>
                <a:cs typeface="Calibri"/>
                <a:sym typeface="Calibri"/>
              </a:rPr>
              <a:t>Dec 2016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4"/>
          <p:cNvSpPr txBox="1"/>
          <p:nvPr>
            <p:ph type="title"/>
          </p:nvPr>
        </p:nvSpPr>
        <p:spPr>
          <a:xfrm>
            <a:off x="30381" y="345810"/>
            <a:ext cx="56097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sz="4400">
                <a:solidFill>
                  <a:schemeClr val="dk1"/>
                </a:solidFill>
                <a:latin typeface="Calibri"/>
                <a:ea typeface="Calibri"/>
                <a:cs typeface="Calibri"/>
                <a:sym typeface="Calibri"/>
              </a:rPr>
              <a:t>  Catholic </a:t>
            </a:r>
            <a:r>
              <a:rPr lang="es-MX" sz="4400"/>
              <a:t>c</a:t>
            </a:r>
            <a:r>
              <a:rPr lang="es-MX" sz="4400">
                <a:solidFill>
                  <a:schemeClr val="dk1"/>
                </a:solidFill>
                <a:latin typeface="Calibri"/>
                <a:ea typeface="Calibri"/>
                <a:cs typeface="Calibri"/>
                <a:sym typeface="Calibri"/>
              </a:rPr>
              <a:t>eremony</a:t>
            </a:r>
            <a:endParaRPr/>
          </a:p>
        </p:txBody>
      </p:sp>
      <p:sp>
        <p:nvSpPr>
          <p:cNvPr id="112" name="Google Shape;112;p4"/>
          <p:cNvSpPr txBox="1"/>
          <p:nvPr>
            <p:ph idx="2" type="body"/>
          </p:nvPr>
        </p:nvSpPr>
        <p:spPr>
          <a:xfrm>
            <a:off x="345451" y="1748499"/>
            <a:ext cx="5609742" cy="50323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s-MX"/>
              <a:t>Generally,  the first one to enter to the church / wedding place is the groom with his mom.</a:t>
            </a:r>
            <a:endParaRPr/>
          </a:p>
          <a:p>
            <a:pPr indent="0" lvl="0" marL="0" rtl="0" algn="l">
              <a:lnSpc>
                <a:spcPct val="90000"/>
              </a:lnSpc>
              <a:spcBef>
                <a:spcPts val="1000"/>
              </a:spcBef>
              <a:spcAft>
                <a:spcPts val="0"/>
              </a:spcAft>
              <a:buClr>
                <a:schemeClr val="dk1"/>
              </a:buClr>
              <a:buSzPts val="1600"/>
              <a:buNone/>
            </a:pPr>
            <a:r>
              <a:rPr lang="es-MX"/>
              <a:t>The mom of the bride enters with the dad of the groom. </a:t>
            </a:r>
            <a:endParaRPr/>
          </a:p>
          <a:p>
            <a:pPr indent="0" lvl="0" marL="0" rtl="0" algn="l">
              <a:lnSpc>
                <a:spcPct val="90000"/>
              </a:lnSpc>
              <a:spcBef>
                <a:spcPts val="1000"/>
              </a:spcBef>
              <a:spcAft>
                <a:spcPts val="0"/>
              </a:spcAft>
              <a:buClr>
                <a:schemeClr val="dk1"/>
              </a:buClr>
              <a:buSzPts val="1600"/>
              <a:buNone/>
            </a:pPr>
            <a:r>
              <a:rPr lang="es-MX"/>
              <a:t>After them, there is a committee of godparents (men and women). These are:</a:t>
            </a:r>
            <a:endParaRPr/>
          </a:p>
          <a:p>
            <a:pPr indent="0" lvl="0" marL="0" rtl="0" algn="l">
              <a:lnSpc>
                <a:spcPct val="90000"/>
              </a:lnSpc>
              <a:spcBef>
                <a:spcPts val="1000"/>
              </a:spcBef>
              <a:spcAft>
                <a:spcPts val="0"/>
              </a:spcAft>
              <a:buClr>
                <a:schemeClr val="dk1"/>
              </a:buClr>
              <a:buSzPts val="1600"/>
              <a:buNone/>
            </a:pPr>
            <a:r>
              <a:rPr b="1" lang="es-MX"/>
              <a:t>Flower Girls and Ring Bearers</a:t>
            </a:r>
            <a:endParaRPr/>
          </a:p>
          <a:p>
            <a:pPr indent="0" lvl="0" marL="0" rtl="0" algn="l">
              <a:lnSpc>
                <a:spcPct val="90000"/>
              </a:lnSpc>
              <a:spcBef>
                <a:spcPts val="1000"/>
              </a:spcBef>
              <a:spcAft>
                <a:spcPts val="0"/>
              </a:spcAft>
              <a:buClr>
                <a:schemeClr val="dk1"/>
              </a:buClr>
              <a:buSzPts val="1600"/>
              <a:buNone/>
            </a:pPr>
            <a:r>
              <a:rPr lang="es-MX"/>
              <a:t>Before the bride comes into the ceremony, the flower girls will be throwing the flower petals.</a:t>
            </a:r>
            <a:endParaRPr/>
          </a:p>
          <a:p>
            <a:pPr indent="0" lvl="0" marL="0" rtl="0" algn="l">
              <a:lnSpc>
                <a:spcPct val="90000"/>
              </a:lnSpc>
              <a:spcBef>
                <a:spcPts val="1000"/>
              </a:spcBef>
              <a:spcAft>
                <a:spcPts val="0"/>
              </a:spcAft>
              <a:buClr>
                <a:schemeClr val="dk1"/>
              </a:buClr>
              <a:buSzPts val="1600"/>
              <a:buNone/>
            </a:pPr>
            <a:r>
              <a:rPr lang="es-MX"/>
              <a:t>Finally, the bride comes in, usually with her dad. In my case my mom also made the entrance with us. </a:t>
            </a:r>
            <a:endParaRPr/>
          </a:p>
          <a:p>
            <a:pPr indent="0" lvl="0" marL="0" rtl="0" algn="l">
              <a:lnSpc>
                <a:spcPct val="90000"/>
              </a:lnSpc>
              <a:spcBef>
                <a:spcPts val="1000"/>
              </a:spcBef>
              <a:spcAft>
                <a:spcPts val="0"/>
              </a:spcAft>
              <a:buClr>
                <a:schemeClr val="dk1"/>
              </a:buClr>
              <a:buSzPts val="1600"/>
              <a:buNone/>
            </a:pPr>
            <a:r>
              <a:rPr b="1" lang="es-MX"/>
              <a:t>Watching Over Godparents</a:t>
            </a:r>
            <a:endParaRPr/>
          </a:p>
          <a:p>
            <a:pPr indent="0" lvl="0" marL="0" rtl="0" algn="l">
              <a:lnSpc>
                <a:spcPct val="90000"/>
              </a:lnSpc>
              <a:spcBef>
                <a:spcPts val="1000"/>
              </a:spcBef>
              <a:spcAft>
                <a:spcPts val="0"/>
              </a:spcAft>
              <a:buClr>
                <a:schemeClr val="dk1"/>
              </a:buClr>
              <a:buSzPts val="1600"/>
              <a:buNone/>
            </a:pPr>
            <a:r>
              <a:rPr lang="es-MX"/>
              <a:t>These godparents are the most important ones. They are the ones who will always support and watch over your marriage. It must be a couple that's also been married by the Catholic Church, since they must preach with the example of their marriage.</a:t>
            </a:r>
            <a:endParaRPr/>
          </a:p>
          <a:p>
            <a:pPr indent="0" lvl="0" marL="0" rtl="0" algn="l">
              <a:lnSpc>
                <a:spcPct val="90000"/>
              </a:lnSpc>
              <a:spcBef>
                <a:spcPts val="1000"/>
              </a:spcBef>
              <a:spcAft>
                <a:spcPts val="0"/>
              </a:spcAft>
              <a:buClr>
                <a:schemeClr val="dk1"/>
              </a:buClr>
              <a:buSzPts val="1600"/>
              <a:buNone/>
            </a:pPr>
            <a:r>
              <a:t/>
            </a:r>
            <a:endParaRPr/>
          </a:p>
        </p:txBody>
      </p:sp>
      <p:sp>
        <p:nvSpPr>
          <p:cNvPr id="113" name="Google Shape;113;p4"/>
          <p:cNvSpPr/>
          <p:nvPr/>
        </p:nvSpPr>
        <p:spPr>
          <a:xfrm flipH="1" rot="-6040930">
            <a:off x="6010869" y="-729072"/>
            <a:ext cx="4083433" cy="4083433"/>
          </a:xfrm>
          <a:prstGeom prst="arc">
            <a:avLst>
              <a:gd fmla="val 16200000" name="adj1"/>
              <a:gd fmla="val 20093138"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14" name="Google Shape;114;p4"/>
          <p:cNvPicPr preferRelativeResize="0"/>
          <p:nvPr/>
        </p:nvPicPr>
        <p:blipFill rotWithShape="1">
          <a:blip r:embed="rId3">
            <a:alphaModFix/>
          </a:blip>
          <a:srcRect b="0" l="0" r="0" t="0"/>
          <a:stretch/>
        </p:blipFill>
        <p:spPr>
          <a:xfrm>
            <a:off x="6200587" y="-5708"/>
            <a:ext cx="3864226" cy="3030262"/>
          </a:xfrm>
          <a:custGeom>
            <a:rect b="b" l="l" r="r" t="t"/>
            <a:pathLst>
              <a:path extrusionOk="0" h="3007909" w="3519312">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ln>
            <a:noFill/>
          </a:ln>
        </p:spPr>
      </p:pic>
      <p:pic>
        <p:nvPicPr>
          <p:cNvPr id="115" name="Google Shape;115;p4"/>
          <p:cNvPicPr preferRelativeResize="0"/>
          <p:nvPr>
            <p:ph idx="1" type="body"/>
          </p:nvPr>
        </p:nvPicPr>
        <p:blipFill rotWithShape="1">
          <a:blip r:embed="rId4">
            <a:alphaModFix/>
          </a:blip>
          <a:srcRect b="0" l="0" r="0" t="0"/>
          <a:stretch/>
        </p:blipFill>
        <p:spPr>
          <a:xfrm>
            <a:off x="8815507" y="1836335"/>
            <a:ext cx="3243736" cy="2938246"/>
          </a:xfrm>
          <a:prstGeom prst="rect">
            <a:avLst/>
          </a:prstGeom>
          <a:noFill/>
          <a:ln>
            <a:noFill/>
          </a:ln>
        </p:spPr>
      </p:pic>
      <p:sp>
        <p:nvSpPr>
          <p:cNvPr id="116" name="Google Shape;116;p4"/>
          <p:cNvSpPr txBox="1"/>
          <p:nvPr/>
        </p:nvSpPr>
        <p:spPr>
          <a:xfrm>
            <a:off x="6817633" y="-160753"/>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Groom and parents</a:t>
            </a:r>
            <a:endParaRPr/>
          </a:p>
        </p:txBody>
      </p:sp>
      <p:sp>
        <p:nvSpPr>
          <p:cNvPr id="117" name="Google Shape;117;p4"/>
          <p:cNvSpPr txBox="1"/>
          <p:nvPr/>
        </p:nvSpPr>
        <p:spPr>
          <a:xfrm>
            <a:off x="7089302" y="6329294"/>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Bride and parents</a:t>
            </a:r>
            <a:endParaRPr/>
          </a:p>
        </p:txBody>
      </p:sp>
      <p:sp>
        <p:nvSpPr>
          <p:cNvPr id="118" name="Google Shape;118;p4"/>
          <p:cNvSpPr txBox="1"/>
          <p:nvPr/>
        </p:nvSpPr>
        <p:spPr>
          <a:xfrm>
            <a:off x="10522468" y="3986246"/>
            <a:ext cx="1881720"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Godparents</a:t>
            </a:r>
            <a:endParaRPr/>
          </a:p>
        </p:txBody>
      </p:sp>
      <p:pic>
        <p:nvPicPr>
          <p:cNvPr id="119" name="Google Shape;119;p4"/>
          <p:cNvPicPr preferRelativeResize="0"/>
          <p:nvPr/>
        </p:nvPicPr>
        <p:blipFill rotWithShape="1">
          <a:blip r:embed="rId5">
            <a:alphaModFix/>
          </a:blip>
          <a:srcRect b="0" l="0" r="0" t="0"/>
          <a:stretch/>
        </p:blipFill>
        <p:spPr>
          <a:xfrm>
            <a:off x="6491889" y="3868615"/>
            <a:ext cx="4030579" cy="2989385"/>
          </a:xfrm>
          <a:custGeom>
            <a:rect b="b" l="l" r="r" t="t"/>
            <a:pathLst>
              <a:path extrusionOk="0" h="3703141" w="4030579">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person, person, crowd&#10;&#10;Description automatically generated" id="125" name="Google Shape;125;p5"/>
          <p:cNvPicPr preferRelativeResize="0"/>
          <p:nvPr/>
        </p:nvPicPr>
        <p:blipFill rotWithShape="1">
          <a:blip r:embed="rId3">
            <a:alphaModFix/>
          </a:blip>
          <a:srcRect b="1" l="2289" r="1" t="0"/>
          <a:stretch/>
        </p:blipFill>
        <p:spPr>
          <a:xfrm>
            <a:off x="3136389" y="10"/>
            <a:ext cx="4979304" cy="3401558"/>
          </a:xfrm>
          <a:custGeom>
            <a:rect b="b" l="l" r="r" t="t"/>
            <a:pathLst>
              <a:path extrusionOk="0" h="3364992" w="4979304">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ln>
            <a:noFill/>
          </a:ln>
        </p:spPr>
      </p:pic>
      <p:pic>
        <p:nvPicPr>
          <p:cNvPr descr="A picture containing person, crowd&#10;&#10;Description automatically generated" id="126" name="Google Shape;126;p5"/>
          <p:cNvPicPr preferRelativeResize="0"/>
          <p:nvPr>
            <p:ph idx="1" type="body"/>
          </p:nvPr>
        </p:nvPicPr>
        <p:blipFill rotWithShape="1">
          <a:blip r:embed="rId4">
            <a:alphaModFix/>
          </a:blip>
          <a:srcRect b="0" l="0" r="5605" t="0"/>
          <a:stretch/>
        </p:blipFill>
        <p:spPr>
          <a:xfrm>
            <a:off x="7381690" y="3456433"/>
            <a:ext cx="4810310" cy="3401568"/>
          </a:xfrm>
          <a:prstGeom prst="rect">
            <a:avLst/>
          </a:prstGeom>
          <a:noFill/>
          <a:ln>
            <a:noFill/>
          </a:ln>
        </p:spPr>
      </p:pic>
      <p:pic>
        <p:nvPicPr>
          <p:cNvPr descr="A picture containing person, standing, wedding, dressed&#10;&#10;Description automatically generated" id="127" name="Google Shape;127;p5"/>
          <p:cNvPicPr preferRelativeResize="0"/>
          <p:nvPr/>
        </p:nvPicPr>
        <p:blipFill rotWithShape="1">
          <a:blip r:embed="rId5">
            <a:alphaModFix/>
          </a:blip>
          <a:srcRect b="0" l="0" r="3346" t="0"/>
          <a:stretch/>
        </p:blipFill>
        <p:spPr>
          <a:xfrm>
            <a:off x="3212354" y="3456432"/>
            <a:ext cx="4925479" cy="3401568"/>
          </a:xfrm>
          <a:custGeom>
            <a:rect b="b" l="l" r="r" t="t"/>
            <a:pathLst>
              <a:path extrusionOk="0" h="3364992" w="4925479">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ln>
            <a:noFill/>
          </a:ln>
        </p:spPr>
      </p:pic>
      <p:sp>
        <p:nvSpPr>
          <p:cNvPr id="128" name="Google Shape;128;p5"/>
          <p:cNvSpPr/>
          <p:nvPr/>
        </p:nvSpPr>
        <p:spPr>
          <a:xfrm>
            <a:off x="0" y="0"/>
            <a:ext cx="3945815" cy="6858000"/>
          </a:xfrm>
          <a:custGeom>
            <a:rect b="b" l="l" r="r" t="t"/>
            <a:pathLst>
              <a:path extrusionOk="0" h="6858000" w="3945815">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 name="Google Shape;129;p5"/>
          <p:cNvSpPr/>
          <p:nvPr/>
        </p:nvSpPr>
        <p:spPr>
          <a:xfrm>
            <a:off x="0" y="0"/>
            <a:ext cx="3936670" cy="6858000"/>
          </a:xfrm>
          <a:custGeom>
            <a:rect b="b" l="l" r="r" t="t"/>
            <a:pathLst>
              <a:path extrusionOk="0" h="6858000" w="393667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 name="Google Shape;130;p5"/>
          <p:cNvSpPr txBox="1"/>
          <p:nvPr>
            <p:ph type="title"/>
          </p:nvPr>
        </p:nvSpPr>
        <p:spPr>
          <a:xfrm>
            <a:off x="448056" y="685800"/>
            <a:ext cx="280720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s-MX" sz="2800">
                <a:solidFill>
                  <a:schemeClr val="dk1"/>
                </a:solidFill>
                <a:latin typeface="Calibri"/>
                <a:ea typeface="Calibri"/>
                <a:cs typeface="Calibri"/>
                <a:sym typeface="Calibri"/>
              </a:rPr>
              <a:t>Catholic ceremony</a:t>
            </a:r>
            <a:endParaRPr/>
          </a:p>
        </p:txBody>
      </p:sp>
      <p:sp>
        <p:nvSpPr>
          <p:cNvPr id="131" name="Google Shape;131;p5"/>
          <p:cNvSpPr/>
          <p:nvPr/>
        </p:nvSpPr>
        <p:spPr>
          <a:xfrm>
            <a:off x="0" y="1005840"/>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 name="Google Shape;132;p5"/>
          <p:cNvSpPr/>
          <p:nvPr/>
        </p:nvSpPr>
        <p:spPr>
          <a:xfrm>
            <a:off x="438912" y="2089941"/>
            <a:ext cx="2834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 picture containing person&#10;&#10;Description automatically generated" id="133" name="Google Shape;133;p5"/>
          <p:cNvPicPr preferRelativeResize="0"/>
          <p:nvPr/>
        </p:nvPicPr>
        <p:blipFill rotWithShape="1">
          <a:blip r:embed="rId6">
            <a:alphaModFix/>
          </a:blip>
          <a:srcRect b="34074" l="0" r="-1" t="18499"/>
          <a:stretch/>
        </p:blipFill>
        <p:spPr>
          <a:xfrm>
            <a:off x="7404372" y="10"/>
            <a:ext cx="4787628" cy="3401558"/>
          </a:xfrm>
          <a:custGeom>
            <a:rect b="b" l="l" r="r" t="t"/>
            <a:pathLst>
              <a:path extrusionOk="0" h="3401568" w="478762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ln>
            <a:noFill/>
          </a:ln>
        </p:spPr>
      </p:pic>
      <p:sp>
        <p:nvSpPr>
          <p:cNvPr id="134" name="Google Shape;134;p5"/>
          <p:cNvSpPr txBox="1"/>
          <p:nvPr/>
        </p:nvSpPr>
        <p:spPr>
          <a:xfrm>
            <a:off x="9544515" y="2936028"/>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unity coins</a:t>
            </a:r>
            <a:endParaRPr/>
          </a:p>
        </p:txBody>
      </p:sp>
      <p:sp>
        <p:nvSpPr>
          <p:cNvPr id="135" name="Google Shape;135;p5"/>
          <p:cNvSpPr/>
          <p:nvPr/>
        </p:nvSpPr>
        <p:spPr>
          <a:xfrm>
            <a:off x="0" y="410817"/>
            <a:ext cx="3212354" cy="169741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6" name="Google Shape;136;p5"/>
          <p:cNvSpPr txBox="1"/>
          <p:nvPr/>
        </p:nvSpPr>
        <p:spPr>
          <a:xfrm>
            <a:off x="0" y="345810"/>
            <a:ext cx="5799147"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s-MX" sz="4400" u="none" cap="none" strike="noStrike">
                <a:solidFill>
                  <a:schemeClr val="dk1"/>
                </a:solidFill>
                <a:latin typeface="Calibri"/>
                <a:ea typeface="Calibri"/>
                <a:cs typeface="Calibri"/>
                <a:sym typeface="Calibri"/>
              </a:rPr>
              <a:t>  Catholic ceremony</a:t>
            </a:r>
            <a:endParaRPr/>
          </a:p>
        </p:txBody>
      </p:sp>
      <p:sp>
        <p:nvSpPr>
          <p:cNvPr id="137" name="Google Shape;137;p5"/>
          <p:cNvSpPr txBox="1"/>
          <p:nvPr>
            <p:ph idx="2" type="body"/>
          </p:nvPr>
        </p:nvSpPr>
        <p:spPr>
          <a:xfrm>
            <a:off x="204661" y="1736380"/>
            <a:ext cx="3732009" cy="512162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b="1" lang="es-MX" sz="1900"/>
              <a:t>Wedding Cord Godparents</a:t>
            </a:r>
            <a:endParaRPr/>
          </a:p>
          <a:p>
            <a:pPr indent="0" lvl="0" marL="0" rtl="0" algn="l">
              <a:lnSpc>
                <a:spcPct val="90000"/>
              </a:lnSpc>
              <a:spcBef>
                <a:spcPts val="1000"/>
              </a:spcBef>
              <a:spcAft>
                <a:spcPts val="0"/>
              </a:spcAft>
              <a:buClr>
                <a:schemeClr val="dk1"/>
              </a:buClr>
              <a:buSzPct val="100000"/>
              <a:buNone/>
            </a:pPr>
            <a:r>
              <a:rPr lang="es-MX" sz="1900"/>
              <a:t>During the ceremony, when the priest indicates it's time for it, the godparents will place the cord around the bride and the groom. When the priest indicates it, they must remove it. </a:t>
            </a:r>
            <a:endParaRPr/>
          </a:p>
          <a:p>
            <a:pPr indent="0" lvl="0" marL="0" rtl="0" algn="l">
              <a:lnSpc>
                <a:spcPct val="90000"/>
              </a:lnSpc>
              <a:spcBef>
                <a:spcPts val="1000"/>
              </a:spcBef>
              <a:spcAft>
                <a:spcPts val="0"/>
              </a:spcAft>
              <a:buClr>
                <a:schemeClr val="dk1"/>
              </a:buClr>
              <a:buSzPct val="100000"/>
              <a:buNone/>
            </a:pPr>
            <a:r>
              <a:rPr lang="es-MX" sz="1900"/>
              <a:t>The cord represents the eternal union between the couple and their future offspring.</a:t>
            </a:r>
            <a:endParaRPr b="1" sz="1900"/>
          </a:p>
          <a:p>
            <a:pPr indent="0" lvl="0" marL="0" rtl="0" algn="l">
              <a:lnSpc>
                <a:spcPct val="90000"/>
              </a:lnSpc>
              <a:spcBef>
                <a:spcPts val="1000"/>
              </a:spcBef>
              <a:spcAft>
                <a:spcPts val="0"/>
              </a:spcAft>
              <a:buClr>
                <a:schemeClr val="dk1"/>
              </a:buClr>
              <a:buSzPct val="100000"/>
              <a:buNone/>
            </a:pPr>
            <a:r>
              <a:t/>
            </a:r>
            <a:endParaRPr b="1" sz="1900"/>
          </a:p>
          <a:p>
            <a:pPr indent="0" lvl="0" marL="0" rtl="0" algn="l">
              <a:lnSpc>
                <a:spcPct val="90000"/>
              </a:lnSpc>
              <a:spcBef>
                <a:spcPts val="1000"/>
              </a:spcBef>
              <a:spcAft>
                <a:spcPts val="0"/>
              </a:spcAft>
              <a:buClr>
                <a:schemeClr val="dk1"/>
              </a:buClr>
              <a:buSzPct val="100000"/>
              <a:buNone/>
            </a:pPr>
            <a:r>
              <a:rPr b="1" lang="es-MX" sz="1900"/>
              <a:t>Rings Godparents</a:t>
            </a:r>
            <a:endParaRPr/>
          </a:p>
          <a:p>
            <a:pPr indent="0" lvl="0" marL="0" rtl="0" algn="l">
              <a:lnSpc>
                <a:spcPct val="90000"/>
              </a:lnSpc>
              <a:spcBef>
                <a:spcPts val="1000"/>
              </a:spcBef>
              <a:spcAft>
                <a:spcPts val="0"/>
              </a:spcAft>
              <a:buClr>
                <a:schemeClr val="dk1"/>
              </a:buClr>
              <a:buSzPct val="100000"/>
              <a:buNone/>
            </a:pPr>
            <a:r>
              <a:rPr lang="es-MX" sz="1900"/>
              <a:t>They'll bring them during the ceremony, when the priest indicates that it's the time for them. The rings - round - represent the union of eternal love that will have no end </a:t>
            </a:r>
            <a:endParaRPr sz="1900"/>
          </a:p>
          <a:p>
            <a:pPr indent="0" lvl="0" marL="0" rtl="0" algn="l">
              <a:lnSpc>
                <a:spcPct val="90000"/>
              </a:lnSpc>
              <a:spcBef>
                <a:spcPts val="1000"/>
              </a:spcBef>
              <a:spcAft>
                <a:spcPts val="0"/>
              </a:spcAft>
              <a:buClr>
                <a:schemeClr val="dk1"/>
              </a:buClr>
              <a:buSzPct val="100000"/>
              <a:buNone/>
            </a:pPr>
            <a:r>
              <a:t/>
            </a:r>
            <a:endParaRPr b="1" sz="1900"/>
          </a:p>
          <a:p>
            <a:pPr indent="0" lvl="0" marL="0" rtl="0" algn="l">
              <a:lnSpc>
                <a:spcPct val="90000"/>
              </a:lnSpc>
              <a:spcBef>
                <a:spcPts val="1000"/>
              </a:spcBef>
              <a:spcAft>
                <a:spcPts val="0"/>
              </a:spcAft>
              <a:buClr>
                <a:schemeClr val="dk1"/>
              </a:buClr>
              <a:buSzPct val="100000"/>
              <a:buNone/>
            </a:pPr>
            <a:r>
              <a:rPr b="1" lang="es-MX" sz="1900"/>
              <a:t>Unity Coins Godparents</a:t>
            </a:r>
            <a:endParaRPr/>
          </a:p>
          <a:p>
            <a:pPr indent="0" lvl="0" marL="0" rtl="0" algn="l">
              <a:lnSpc>
                <a:spcPct val="90000"/>
              </a:lnSpc>
              <a:spcBef>
                <a:spcPts val="1000"/>
              </a:spcBef>
              <a:spcAft>
                <a:spcPts val="0"/>
              </a:spcAft>
              <a:buClr>
                <a:schemeClr val="dk1"/>
              </a:buClr>
              <a:buSzPct val="100000"/>
              <a:buNone/>
            </a:pPr>
            <a:r>
              <a:rPr lang="es-MX" sz="1900"/>
              <a:t>These godparents must take the unity coins out of their box and carefully deliver them to the groom, the groom delivers them to the bride, and viceversa </a:t>
            </a:r>
            <a:endParaRPr/>
          </a:p>
          <a:p>
            <a:pPr indent="0" lvl="0" marL="0" rtl="0" algn="l">
              <a:lnSpc>
                <a:spcPct val="90000"/>
              </a:lnSpc>
              <a:spcBef>
                <a:spcPts val="1000"/>
              </a:spcBef>
              <a:spcAft>
                <a:spcPts val="0"/>
              </a:spcAft>
              <a:buClr>
                <a:schemeClr val="dk1"/>
              </a:buClr>
              <a:buSzPct val="100000"/>
              <a:buNone/>
            </a:pPr>
            <a:r>
              <a:rPr lang="es-MX" sz="1900"/>
              <a:t>The coins represent </a:t>
            </a:r>
            <a:r>
              <a:rPr lang="es-MX" sz="1700"/>
              <a:t>the goods to be shared. </a:t>
            </a:r>
            <a:endParaRPr sz="900"/>
          </a:p>
        </p:txBody>
      </p:sp>
      <p:sp>
        <p:nvSpPr>
          <p:cNvPr id="138" name="Google Shape;138;p5"/>
          <p:cNvSpPr txBox="1"/>
          <p:nvPr/>
        </p:nvSpPr>
        <p:spPr>
          <a:xfrm>
            <a:off x="9561866" y="6337586"/>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unity coins</a:t>
            </a:r>
            <a:endParaRPr/>
          </a:p>
        </p:txBody>
      </p:sp>
      <p:sp>
        <p:nvSpPr>
          <p:cNvPr id="139" name="Google Shape;139;p5"/>
          <p:cNvSpPr txBox="1"/>
          <p:nvPr/>
        </p:nvSpPr>
        <p:spPr>
          <a:xfrm>
            <a:off x="5625198" y="6337596"/>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wedding cord</a:t>
            </a:r>
            <a:endParaRPr/>
          </a:p>
        </p:txBody>
      </p:sp>
      <p:sp>
        <p:nvSpPr>
          <p:cNvPr id="140" name="Google Shape;140;p5"/>
          <p:cNvSpPr txBox="1"/>
          <p:nvPr/>
        </p:nvSpPr>
        <p:spPr>
          <a:xfrm>
            <a:off x="5832969" y="2936028"/>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rings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 name="Google Shape;146;p6"/>
          <p:cNvSpPr txBox="1"/>
          <p:nvPr>
            <p:ph type="title"/>
          </p:nvPr>
        </p:nvSpPr>
        <p:spPr>
          <a:xfrm>
            <a:off x="344556" y="640081"/>
            <a:ext cx="5927659" cy="10761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100"/>
              <a:buFont typeface="Calibri"/>
              <a:buNone/>
            </a:pPr>
            <a:r>
              <a:rPr lang="es-MX" sz="3100"/>
              <a:t>Dress code</a:t>
            </a:r>
            <a:endParaRPr/>
          </a:p>
        </p:txBody>
      </p:sp>
      <p:sp>
        <p:nvSpPr>
          <p:cNvPr id="147" name="Google Shape;147;p6"/>
          <p:cNvSpPr txBox="1"/>
          <p:nvPr>
            <p:ph idx="1" type="body"/>
          </p:nvPr>
        </p:nvSpPr>
        <p:spPr>
          <a:xfrm>
            <a:off x="310157" y="1624039"/>
            <a:ext cx="6262160" cy="159016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s-MX"/>
              <a:t>The wedding dress is most commonly white.</a:t>
            </a:r>
            <a:endParaRPr/>
          </a:p>
          <a:p>
            <a:pPr indent="0" lvl="0" marL="0" rtl="0" algn="l">
              <a:lnSpc>
                <a:spcPct val="90000"/>
              </a:lnSpc>
              <a:spcBef>
                <a:spcPts val="1000"/>
              </a:spcBef>
              <a:spcAft>
                <a:spcPts val="0"/>
              </a:spcAft>
              <a:buClr>
                <a:schemeClr val="dk1"/>
              </a:buClr>
              <a:buSzPts val="1600"/>
              <a:buNone/>
            </a:pPr>
            <a:r>
              <a:rPr lang="es-MX"/>
              <a:t>It is assumed that the colour white was intended to symbolize purity and virginity, though this was not the original intention: it was the color blue that was connected to purity, piety, faithfulness, and the Virgin Mary</a:t>
            </a:r>
            <a:endParaRPr/>
          </a:p>
        </p:txBody>
      </p:sp>
      <p:pic>
        <p:nvPicPr>
          <p:cNvPr id="148" name="Google Shape;148;p6"/>
          <p:cNvPicPr preferRelativeResize="0"/>
          <p:nvPr/>
        </p:nvPicPr>
        <p:blipFill rotWithShape="1">
          <a:blip r:embed="rId3">
            <a:alphaModFix/>
          </a:blip>
          <a:srcRect b="0" l="0" r="0" t="9960"/>
          <a:stretch/>
        </p:blipFill>
        <p:spPr>
          <a:xfrm>
            <a:off x="7080322" y="-2"/>
            <a:ext cx="5076940" cy="6858001"/>
          </a:xfrm>
          <a:prstGeom prst="rect">
            <a:avLst/>
          </a:prstGeom>
          <a:noFill/>
          <a:ln>
            <a:noFill/>
          </a:ln>
        </p:spPr>
      </p:pic>
      <p:sp>
        <p:nvSpPr>
          <p:cNvPr id="149" name="Google Shape;149;p6"/>
          <p:cNvSpPr txBox="1"/>
          <p:nvPr/>
        </p:nvSpPr>
        <p:spPr>
          <a:xfrm>
            <a:off x="344556" y="4069081"/>
            <a:ext cx="5751444" cy="824948"/>
          </a:xfrm>
          <a:prstGeom prst="rect">
            <a:avLst/>
          </a:prstGeom>
          <a:noFill/>
          <a:ln>
            <a:noFill/>
          </a:ln>
        </p:spPr>
        <p:txBody>
          <a:bodyPr anchorCtr="0" anchor="b"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rPr b="0" i="0" lang="es-MX" sz="3200" u="none" cap="none" strike="noStrike">
                <a:solidFill>
                  <a:schemeClr val="dk1"/>
                </a:solidFill>
                <a:latin typeface="Calibri"/>
                <a:ea typeface="Calibri"/>
                <a:cs typeface="Calibri"/>
                <a:sym typeface="Calibri"/>
              </a:rPr>
              <a:t>At the end of the ceremony</a:t>
            </a:r>
            <a:endParaRPr b="0" i="0" sz="3200" u="none" cap="none" strike="noStrike">
              <a:solidFill>
                <a:schemeClr val="dk1"/>
              </a:solidFill>
              <a:latin typeface="Calibri"/>
              <a:ea typeface="Calibri"/>
              <a:cs typeface="Calibri"/>
              <a:sym typeface="Calibri"/>
            </a:endParaRPr>
          </a:p>
        </p:txBody>
      </p:sp>
      <p:sp>
        <p:nvSpPr>
          <p:cNvPr id="150" name="Google Shape;150;p6"/>
          <p:cNvSpPr txBox="1"/>
          <p:nvPr/>
        </p:nvSpPr>
        <p:spPr>
          <a:xfrm>
            <a:off x="310156" y="5036102"/>
            <a:ext cx="5962059" cy="182189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b="0" i="0" lang="es-MX" sz="1600" u="none" cap="none" strike="noStrike">
                <a:solidFill>
                  <a:schemeClr val="dk1"/>
                </a:solidFill>
                <a:latin typeface="Calibri"/>
                <a:ea typeface="Calibri"/>
                <a:cs typeface="Calibri"/>
                <a:sym typeface="Calibri"/>
              </a:rPr>
              <a:t>When the couple leaves the church / garden the audience can throw flowers petals, bubbles, balloons , etc as a symbol of the happiness of the couple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7"/>
          <p:cNvSpPr/>
          <p:nvPr/>
        </p:nvSpPr>
        <p:spPr>
          <a:xfrm>
            <a:off x="0" y="0"/>
            <a:ext cx="5932965" cy="6858000"/>
          </a:xfrm>
          <a:custGeom>
            <a:rect b="b" l="l" r="r" t="t"/>
            <a:pathLst>
              <a:path extrusionOk="0" h="6858000" w="5932965">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7" name="Google Shape;157;p7"/>
          <p:cNvSpPr/>
          <p:nvPr/>
        </p:nvSpPr>
        <p:spPr>
          <a:xfrm>
            <a:off x="0" y="0"/>
            <a:ext cx="5922333" cy="6858000"/>
          </a:xfrm>
          <a:custGeom>
            <a:rect b="b" l="l" r="r" t="t"/>
            <a:pathLst>
              <a:path extrusionOk="0" h="6858000" w="5922333">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 name="Google Shape;158;p7"/>
          <p:cNvSpPr txBox="1"/>
          <p:nvPr/>
        </p:nvSpPr>
        <p:spPr>
          <a:xfrm>
            <a:off x="448056" y="685800"/>
            <a:ext cx="492233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400"/>
              <a:buFont typeface="Calibri"/>
              <a:buNone/>
            </a:pPr>
            <a:r>
              <a:rPr b="0" i="0" lang="es-MX" sz="3400" u="none" cap="none" strike="noStrike">
                <a:solidFill>
                  <a:schemeClr val="dk1"/>
                </a:solidFill>
                <a:latin typeface="Calibri"/>
                <a:ea typeface="Calibri"/>
                <a:cs typeface="Calibri"/>
                <a:sym typeface="Calibri"/>
              </a:rPr>
              <a:t>Non-religious traditions </a:t>
            </a:r>
            <a:endParaRPr/>
          </a:p>
        </p:txBody>
      </p:sp>
      <p:sp>
        <p:nvSpPr>
          <p:cNvPr id="159" name="Google Shape;159;p7"/>
          <p:cNvSpPr/>
          <p:nvPr/>
        </p:nvSpPr>
        <p:spPr>
          <a:xfrm>
            <a:off x="0" y="1016867"/>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0" name="Google Shape;160;p7"/>
          <p:cNvSpPr/>
          <p:nvPr/>
        </p:nvSpPr>
        <p:spPr>
          <a:xfrm>
            <a:off x="438911" y="2089941"/>
            <a:ext cx="4970439"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1" name="Google Shape;161;p7"/>
          <p:cNvSpPr/>
          <p:nvPr/>
        </p:nvSpPr>
        <p:spPr>
          <a:xfrm>
            <a:off x="0" y="410817"/>
            <a:ext cx="5370394" cy="169741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7"/>
          <p:cNvSpPr txBox="1"/>
          <p:nvPr/>
        </p:nvSpPr>
        <p:spPr>
          <a:xfrm>
            <a:off x="590845" y="345810"/>
            <a:ext cx="5208302"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t/>
            </a:r>
            <a:endParaRPr b="0" i="0" sz="4400" u="none" cap="none" strike="noStrike">
              <a:solidFill>
                <a:schemeClr val="lt1"/>
              </a:solidFill>
              <a:latin typeface="Calibri"/>
              <a:ea typeface="Calibri"/>
              <a:cs typeface="Calibri"/>
              <a:sym typeface="Calibri"/>
            </a:endParaRPr>
          </a:p>
        </p:txBody>
      </p:sp>
      <p:pic>
        <p:nvPicPr>
          <p:cNvPr id="163" name="Google Shape;163;p7"/>
          <p:cNvPicPr preferRelativeResize="0"/>
          <p:nvPr/>
        </p:nvPicPr>
        <p:blipFill rotWithShape="1">
          <a:blip r:embed="rId3">
            <a:alphaModFix/>
          </a:blip>
          <a:srcRect b="9625" l="4274" r="13124" t="0"/>
          <a:stretch/>
        </p:blipFill>
        <p:spPr>
          <a:xfrm>
            <a:off x="7547945" y="0"/>
            <a:ext cx="4663533" cy="3401558"/>
          </a:xfrm>
          <a:prstGeom prst="rect">
            <a:avLst/>
          </a:prstGeom>
          <a:noFill/>
          <a:ln>
            <a:noFill/>
          </a:ln>
        </p:spPr>
      </p:pic>
      <p:pic>
        <p:nvPicPr>
          <p:cNvPr id="164" name="Google Shape;164;p7"/>
          <p:cNvPicPr preferRelativeResize="0"/>
          <p:nvPr/>
        </p:nvPicPr>
        <p:blipFill rotWithShape="1">
          <a:blip r:embed="rId4">
            <a:alphaModFix/>
          </a:blip>
          <a:srcRect b="1" l="506" r="18682" t="0"/>
          <a:stretch/>
        </p:blipFill>
        <p:spPr>
          <a:xfrm>
            <a:off x="4679206" y="10"/>
            <a:ext cx="4118110" cy="3401558"/>
          </a:xfrm>
          <a:custGeom>
            <a:rect b="b" l="l" r="r" t="t"/>
            <a:pathLst>
              <a:path extrusionOk="0" h="3401568" w="4118110">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ln>
            <a:noFill/>
          </a:ln>
        </p:spPr>
      </p:pic>
      <p:pic>
        <p:nvPicPr>
          <p:cNvPr descr="A picture containing person, crowd&#10;&#10;Description automatically generated" id="165" name="Google Shape;165;p7"/>
          <p:cNvPicPr preferRelativeResize="0"/>
          <p:nvPr/>
        </p:nvPicPr>
        <p:blipFill rotWithShape="1">
          <a:blip r:embed="rId5">
            <a:alphaModFix/>
          </a:blip>
          <a:srcRect b="27445" l="0" r="-1" t="0"/>
          <a:stretch/>
        </p:blipFill>
        <p:spPr>
          <a:xfrm>
            <a:off x="4679205" y="3214519"/>
            <a:ext cx="7513919" cy="3639009"/>
          </a:xfrm>
          <a:custGeom>
            <a:rect b="b" l="l" r="r" t="t"/>
            <a:pathLst>
              <a:path extrusionOk="0" h="3401568" w="7023646">
                <a:moveTo>
                  <a:pt x="749132" y="0"/>
                </a:moveTo>
                <a:lnTo>
                  <a:pt x="7023646" y="0"/>
                </a:lnTo>
                <a:lnTo>
                  <a:pt x="7023646" y="3401568"/>
                </a:lnTo>
                <a:lnTo>
                  <a:pt x="0" y="3401568"/>
                </a:lnTo>
                <a:lnTo>
                  <a:pt x="79008" y="3238906"/>
                </a:lnTo>
                <a:cubicBezTo>
                  <a:pt x="502362" y="2321466"/>
                  <a:pt x="749563" y="1215476"/>
                  <a:pt x="749563" y="24956"/>
                </a:cubicBezTo>
                <a:close/>
              </a:path>
            </a:pathLst>
          </a:custGeom>
          <a:noFill/>
          <a:ln>
            <a:noFill/>
          </a:ln>
        </p:spPr>
      </p:pic>
      <p:sp>
        <p:nvSpPr>
          <p:cNvPr id="166" name="Google Shape;166;p7"/>
          <p:cNvSpPr txBox="1"/>
          <p:nvPr/>
        </p:nvSpPr>
        <p:spPr>
          <a:xfrm>
            <a:off x="5999698" y="2648389"/>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throwing the groom</a:t>
            </a:r>
            <a:endParaRPr/>
          </a:p>
        </p:txBody>
      </p:sp>
      <p:sp>
        <p:nvSpPr>
          <p:cNvPr id="167" name="Google Shape;167;p7"/>
          <p:cNvSpPr txBox="1"/>
          <p:nvPr/>
        </p:nvSpPr>
        <p:spPr>
          <a:xfrm>
            <a:off x="9458755" y="2695017"/>
            <a:ext cx="2630134" cy="52040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Calibri"/>
              <a:buNone/>
            </a:pPr>
            <a:r>
              <a:rPr b="1" i="0" lang="es-MX" sz="2400" u="none" cap="none" strike="noStrike">
                <a:solidFill>
                  <a:schemeClr val="lt1"/>
                </a:solidFill>
                <a:latin typeface="Calibri"/>
                <a:ea typeface="Calibri"/>
                <a:cs typeface="Calibri"/>
                <a:sym typeface="Calibri"/>
              </a:rPr>
              <a:t>sea snake dance</a:t>
            </a:r>
            <a:endParaRPr/>
          </a:p>
        </p:txBody>
      </p:sp>
      <p:sp>
        <p:nvSpPr>
          <p:cNvPr id="168" name="Google Shape;168;p7"/>
          <p:cNvSpPr txBox="1"/>
          <p:nvPr>
            <p:ph idx="1" type="body"/>
          </p:nvPr>
        </p:nvSpPr>
        <p:spPr>
          <a:xfrm>
            <a:off x="164438" y="1815821"/>
            <a:ext cx="4922338" cy="367959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b="1" lang="es-MX"/>
              <a:t>Throwing the groom </a:t>
            </a:r>
            <a:r>
              <a:rPr lang="es-MX"/>
              <a:t>symbolizes the beginning of a new life in which the groom will be more responsible than when he was single, the beginning of a happy and exciting stage, like a new awakening.</a:t>
            </a:r>
            <a:endParaRPr/>
          </a:p>
          <a:p>
            <a:pPr indent="0" lvl="0" marL="0" rtl="0" algn="l">
              <a:lnSpc>
                <a:spcPct val="90000"/>
              </a:lnSpc>
              <a:spcBef>
                <a:spcPts val="1000"/>
              </a:spcBef>
              <a:spcAft>
                <a:spcPts val="0"/>
              </a:spcAft>
              <a:buClr>
                <a:schemeClr val="dk1"/>
              </a:buClr>
              <a:buSzPts val="1600"/>
              <a:buNone/>
            </a:pPr>
            <a:r>
              <a:t/>
            </a:r>
            <a:endParaRPr/>
          </a:p>
          <a:p>
            <a:pPr indent="0" lvl="0" marL="0" rtl="0" algn="l">
              <a:lnSpc>
                <a:spcPct val="90000"/>
              </a:lnSpc>
              <a:spcBef>
                <a:spcPts val="1000"/>
              </a:spcBef>
              <a:spcAft>
                <a:spcPts val="0"/>
              </a:spcAft>
              <a:buClr>
                <a:schemeClr val="dk1"/>
              </a:buClr>
              <a:buSzPts val="1600"/>
              <a:buNone/>
            </a:pPr>
            <a:r>
              <a:rPr lang="es-MX"/>
              <a:t>The s</a:t>
            </a:r>
            <a:r>
              <a:rPr b="1" lang="es-MX"/>
              <a:t>ea snake dance</a:t>
            </a:r>
            <a:r>
              <a:rPr lang="es-MX"/>
              <a:t> is derived from a popular children’s game, the dance represents the strength of the newly married couple as they prepare to face life’s challenges together.</a:t>
            </a:r>
            <a:endParaRPr/>
          </a:p>
          <a:p>
            <a:pPr indent="0" lvl="0" marL="0" rtl="0" algn="l">
              <a:lnSpc>
                <a:spcPct val="90000"/>
              </a:lnSpc>
              <a:spcBef>
                <a:spcPts val="1000"/>
              </a:spcBef>
              <a:spcAft>
                <a:spcPts val="0"/>
              </a:spcAft>
              <a:buClr>
                <a:schemeClr val="dk1"/>
              </a:buClr>
              <a:buSzPts val="1600"/>
              <a:buNone/>
            </a:pPr>
            <a:r>
              <a:t/>
            </a:r>
            <a:endParaRPr/>
          </a:p>
          <a:p>
            <a:pPr indent="0" lvl="0" marL="0" rtl="0" algn="l">
              <a:lnSpc>
                <a:spcPct val="90000"/>
              </a:lnSpc>
              <a:spcBef>
                <a:spcPts val="1000"/>
              </a:spcBef>
              <a:spcAft>
                <a:spcPts val="0"/>
              </a:spcAft>
              <a:buClr>
                <a:schemeClr val="dk1"/>
              </a:buClr>
              <a:buSzPts val="1600"/>
              <a:buNone/>
            </a:pPr>
            <a:r>
              <a:rPr lang="es-MX"/>
              <a:t>The </a:t>
            </a:r>
            <a:r>
              <a:rPr b="1" lang="es-MX"/>
              <a:t>bouquet is thrown </a:t>
            </a:r>
            <a:r>
              <a:rPr lang="es-MX"/>
              <a:t>to the guests to share the luck of having found their other half and wish them that they found them too. The bouquet represents fertility, flourishing and generosity.</a:t>
            </a:r>
            <a:endParaRPr/>
          </a:p>
          <a:p>
            <a:pPr indent="101600" lvl="0" marL="0" rtl="0" algn="l">
              <a:lnSpc>
                <a:spcPct val="90000"/>
              </a:lnSpc>
              <a:spcBef>
                <a:spcPts val="1000"/>
              </a:spcBef>
              <a:spcAft>
                <a:spcPts val="0"/>
              </a:spcAft>
              <a:buClr>
                <a:schemeClr val="dk1"/>
              </a:buClr>
              <a:buSzPts val="1600"/>
              <a:buFont typeface="Arial"/>
              <a:buNone/>
            </a:pPr>
            <a:r>
              <a:t/>
            </a:r>
            <a:endParaRPr/>
          </a:p>
          <a:p>
            <a:pPr indent="88900" lvl="0" marL="0" rtl="0" algn="l">
              <a:lnSpc>
                <a:spcPct val="90000"/>
              </a:lnSpc>
              <a:spcBef>
                <a:spcPts val="1000"/>
              </a:spcBef>
              <a:spcAft>
                <a:spcPts val="0"/>
              </a:spcAft>
              <a:buClr>
                <a:schemeClr val="dk1"/>
              </a:buClr>
              <a:buSzPts val="1400"/>
              <a:buFont typeface="Arial"/>
              <a:buNone/>
            </a:pPr>
            <a:r>
              <a:t/>
            </a:r>
            <a:endParaRPr sz="1400"/>
          </a:p>
        </p:txBody>
      </p:sp>
      <p:sp>
        <p:nvSpPr>
          <p:cNvPr id="169" name="Google Shape;169;p7"/>
          <p:cNvSpPr txBox="1"/>
          <p:nvPr/>
        </p:nvSpPr>
        <p:spPr>
          <a:xfrm>
            <a:off x="0" y="498210"/>
            <a:ext cx="5951547"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s-MX" sz="4400" u="none" cap="none" strike="noStrike">
                <a:solidFill>
                  <a:schemeClr val="dk1"/>
                </a:solidFill>
                <a:latin typeface="Calibri"/>
                <a:ea typeface="Calibri"/>
                <a:cs typeface="Calibri"/>
                <a:sym typeface="Calibri"/>
              </a:rPr>
              <a:t>  Non-religious traditions</a:t>
            </a:r>
            <a:endParaRPr b="0" i="0" sz="44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2021-03-09T21:55:21Z</dcterms:created>
  <dc:creator>Laura Guerrero</dc:creator>
</cp:coreProperties>
</file>